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00" r:id="rId3"/>
    <p:sldId id="301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6600"/>
    <a:srgbClr val="FFFF99"/>
    <a:srgbClr val="FFCC66"/>
    <a:srgbClr val="003300"/>
    <a:srgbClr val="00CC00"/>
    <a:srgbClr val="006600"/>
    <a:srgbClr val="FF7C80"/>
    <a:srgbClr val="CCE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33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6396330" y="-4665814"/>
            <a:ext cx="1129858" cy="10461486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似ている花編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5531072" y="-5531072"/>
            <a:ext cx="1129858" cy="12192003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00D8D9-D575-245E-4B6B-4320AA19CEAB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似ている花編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solidFill>
            <a:srgbClr val="FF99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CBC01B71-CCA8-032C-58C0-BEAABBCA2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68" y="0"/>
            <a:ext cx="9143998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463876" y="1812135"/>
            <a:ext cx="11259422" cy="2021910"/>
            <a:chOff x="605925" y="641862"/>
            <a:chExt cx="5531155" cy="720600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5925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76200">
                  <a:noFill/>
                </a:ln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CA23EB-F10A-4CF3-9E30-37190F19F6A4}"/>
              </a:ext>
            </a:extLst>
          </p:cNvPr>
          <p:cNvGrpSpPr/>
          <p:nvPr/>
        </p:nvGrpSpPr>
        <p:grpSpPr>
          <a:xfrm>
            <a:off x="925370" y="4284095"/>
            <a:ext cx="10341294" cy="1109882"/>
            <a:chOff x="925370" y="3572211"/>
            <a:chExt cx="10341294" cy="110988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A6914F4-D2BA-C72F-E6B7-2C022AC72C1C}"/>
                </a:ext>
              </a:extLst>
            </p:cNvPr>
            <p:cNvSpPr txBox="1"/>
            <p:nvPr/>
          </p:nvSpPr>
          <p:spPr>
            <a:xfrm>
              <a:off x="925370" y="3572211"/>
              <a:ext cx="1034129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+mj-ea"/>
                  <a:ea typeface="+mj-ea"/>
                </a:rPr>
                <a:t>似ている花は何でしょう？</a:t>
              </a:r>
              <a:endParaRPr kumimoji="1" lang="ja-JP" altLang="en-US" sz="4400" b="1" dirty="0">
                <a:ln w="190500">
                  <a:solidFill>
                    <a:schemeClr val="tx1"/>
                  </a:solidFill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CCC61F-3841-EB8E-F53B-04B22DA8D522}"/>
                </a:ext>
              </a:extLst>
            </p:cNvPr>
            <p:cNvSpPr txBox="1"/>
            <p:nvPr/>
          </p:nvSpPr>
          <p:spPr>
            <a:xfrm>
              <a:off x="925371" y="3574097"/>
              <a:ext cx="1034129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6600" b="1" dirty="0">
                  <a:ln w="190500">
                    <a:noFill/>
                  </a:ln>
                  <a:solidFill>
                    <a:srgbClr val="FFFF00"/>
                  </a:solidFill>
                  <a:latin typeface="+mj-ea"/>
                  <a:ea typeface="+mj-ea"/>
                </a:rPr>
                <a:t>似ている花は何でしょう？</a:t>
              </a:r>
              <a:endParaRPr kumimoji="1" lang="ja-JP" altLang="en-US" sz="4400" b="1" dirty="0">
                <a:ln w="190500">
                  <a:noFill/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BC5DEC0B-59F7-EE82-0BE6-D1BF3A05E8BD}"/>
              </a:ext>
            </a:extLst>
          </p:cNvPr>
          <p:cNvSpPr/>
          <p:nvPr/>
        </p:nvSpPr>
        <p:spPr bwMode="auto">
          <a:xfrm>
            <a:off x="9156340" y="233645"/>
            <a:ext cx="2660743" cy="1305145"/>
          </a:xfrm>
          <a:prstGeom prst="wedgeEllipseCallout">
            <a:avLst>
              <a:gd name="adj1" fmla="val -40286"/>
              <a:gd name="adj2" fmla="val 625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全</a:t>
            </a:r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r>
              <a:rPr kumimoji="1" lang="ja-JP" altLang="en-US" sz="4400" b="1" dirty="0">
                <a:latin typeface="+mj-ea"/>
                <a:ea typeface="+mj-ea"/>
              </a:rPr>
              <a:t>問</a:t>
            </a: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F32F8-841F-543B-AF85-F5711B2F9DDC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問題⑤ダリアの花はどっち？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7C7B194-8BC5-D192-D662-6C179FC44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97" y="1794132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BF995C57-8822-920C-9915-B4E718E7EB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834" b="491"/>
          <a:stretch/>
        </p:blipFill>
        <p:spPr bwMode="auto">
          <a:xfrm>
            <a:off x="6591055" y="1782234"/>
            <a:ext cx="4940130" cy="371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4">
            <a:extLst>
              <a:ext uri="{FF2B5EF4-FFF2-40B4-BE49-F238E27FC236}">
                <a16:creationId xmlns:a16="http://schemas.microsoft.com/office/drawing/2014/main" id="{C10C88F3-4550-D98F-BB83-F30A1763AE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834" b="491"/>
          <a:stretch/>
        </p:blipFill>
        <p:spPr bwMode="auto">
          <a:xfrm>
            <a:off x="6591055" y="1782234"/>
            <a:ext cx="4940130" cy="371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D6780A4D-3A86-9695-F1F1-FBDFB7B02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97" y="1794132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答え⑤左側がダリア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03B8481-B6B6-C2BB-94A4-51B3CCD80930}"/>
              </a:ext>
            </a:extLst>
          </p:cNvPr>
          <p:cNvSpPr txBox="1"/>
          <p:nvPr/>
        </p:nvSpPr>
        <p:spPr>
          <a:xfrm>
            <a:off x="8362270" y="474144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マム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5DF8F7F-74BF-5797-969B-57F614C745CB}"/>
              </a:ext>
            </a:extLst>
          </p:cNvPr>
          <p:cNvSpPr txBox="1"/>
          <p:nvPr/>
        </p:nvSpPr>
        <p:spPr>
          <a:xfrm>
            <a:off x="2319661" y="474144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ダリア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24DF4DD-61FF-4C0F-1D45-C4D8EF5E079A}"/>
              </a:ext>
            </a:extLst>
          </p:cNvPr>
          <p:cNvSpPr txBox="1"/>
          <p:nvPr/>
        </p:nvSpPr>
        <p:spPr>
          <a:xfrm>
            <a:off x="2009748" y="5876969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マムの花は全体的に丸っこいですね</a:t>
            </a:r>
          </a:p>
        </p:txBody>
      </p:sp>
      <p:sp>
        <p:nvSpPr>
          <p:cNvPr id="36" name="円: 塗りつぶしなし 35">
            <a:extLst>
              <a:ext uri="{FF2B5EF4-FFF2-40B4-BE49-F238E27FC236}">
                <a16:creationId xmlns:a16="http://schemas.microsoft.com/office/drawing/2014/main" id="{92471202-872A-264D-8588-28FCE5746CDE}"/>
              </a:ext>
            </a:extLst>
          </p:cNvPr>
          <p:cNvSpPr/>
          <p:nvPr/>
        </p:nvSpPr>
        <p:spPr bwMode="auto">
          <a:xfrm>
            <a:off x="2840147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乗算記号 36">
            <a:extLst>
              <a:ext uri="{FF2B5EF4-FFF2-40B4-BE49-F238E27FC236}">
                <a16:creationId xmlns:a16="http://schemas.microsoft.com/office/drawing/2014/main" id="{5E47F2F8-D7C6-A0FB-86AA-03C744924E33}"/>
              </a:ext>
            </a:extLst>
          </p:cNvPr>
          <p:cNvSpPr/>
          <p:nvPr/>
        </p:nvSpPr>
        <p:spPr bwMode="auto">
          <a:xfrm>
            <a:off x="8410748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46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2556D4-F1A6-1CAC-69F4-BE692CA23765}"/>
              </a:ext>
            </a:extLst>
          </p:cNvPr>
          <p:cNvSpPr txBox="1"/>
          <p:nvPr/>
        </p:nvSpPr>
        <p:spPr>
          <a:xfrm>
            <a:off x="1961048" y="233645"/>
            <a:ext cx="1003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問題⑥ハイビスカスの花はどっち？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108BC9C-2049-8FE8-DADD-345C8FC55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87456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2" name="Picture 4">
            <a:extLst>
              <a:ext uri="{FF2B5EF4-FFF2-40B4-BE49-F238E27FC236}">
                <a16:creationId xmlns:a16="http://schemas.microsoft.com/office/drawing/2014/main" id="{A4679A11-D07C-5A19-DCC3-FB35864F0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87456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96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>
            <a:extLst>
              <a:ext uri="{FF2B5EF4-FFF2-40B4-BE49-F238E27FC236}">
                <a16:creationId xmlns:a16="http://schemas.microsoft.com/office/drawing/2014/main" id="{6BECB81E-38BB-4934-A87B-ECCAC64F3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87456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8E68B459-DA15-C571-C0A4-F6CAA3725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87456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答え⑥右側がハイビスカス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02918FC-E1E1-D499-0230-4BD9F1B69121}"/>
              </a:ext>
            </a:extLst>
          </p:cNvPr>
          <p:cNvSpPr txBox="1"/>
          <p:nvPr/>
        </p:nvSpPr>
        <p:spPr>
          <a:xfrm>
            <a:off x="7131165" y="474144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ハイビスカス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771E012-6888-2F5D-EFD1-535C13B111E3}"/>
              </a:ext>
            </a:extLst>
          </p:cNvPr>
          <p:cNvSpPr txBox="1"/>
          <p:nvPr/>
        </p:nvSpPr>
        <p:spPr>
          <a:xfrm>
            <a:off x="2319661" y="474144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フヨウ</a:t>
            </a: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026F1A03-AACE-F90B-CAC0-907431AA90F2}"/>
              </a:ext>
            </a:extLst>
          </p:cNvPr>
          <p:cNvSpPr/>
          <p:nvPr/>
        </p:nvSpPr>
        <p:spPr bwMode="auto">
          <a:xfrm>
            <a:off x="8574979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>
            <a:extLst>
              <a:ext uri="{FF2B5EF4-FFF2-40B4-BE49-F238E27FC236}">
                <a16:creationId xmlns:a16="http://schemas.microsoft.com/office/drawing/2014/main" id="{B6733F0F-EFC4-6356-7E5F-68ED50ED6810}"/>
              </a:ext>
            </a:extLst>
          </p:cNvPr>
          <p:cNvSpPr/>
          <p:nvPr/>
        </p:nvSpPr>
        <p:spPr bwMode="auto">
          <a:xfrm>
            <a:off x="2665284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E2A99EA-9ACF-5325-E6B2-F95083F0C323}"/>
              </a:ext>
            </a:extLst>
          </p:cNvPr>
          <p:cNvSpPr txBox="1"/>
          <p:nvPr/>
        </p:nvSpPr>
        <p:spPr>
          <a:xfrm>
            <a:off x="2266233" y="5876969"/>
            <a:ext cx="7879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どちらも南国風の花に見えますね</a:t>
            </a:r>
          </a:p>
        </p:txBody>
      </p:sp>
    </p:spTree>
    <p:extLst>
      <p:ext uri="{BB962C8B-B14F-4D97-AF65-F5344CB8AC3E}">
        <p14:creationId xmlns:p14="http://schemas.microsoft.com/office/powerpoint/2010/main" val="237338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>
            <a:extLst>
              <a:ext uri="{FF2B5EF4-FFF2-40B4-BE49-F238E27FC236}">
                <a16:creationId xmlns:a16="http://schemas.microsoft.com/office/drawing/2014/main" id="{9B503197-5530-98F5-F425-2A15242F1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48" y="1796937"/>
            <a:ext cx="4954640" cy="371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140D4F6E-93E0-91C0-39C0-20C35D5FB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802378"/>
            <a:ext cx="4954640" cy="371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C24BA5-DEA1-3CDE-79C6-AB6E9D992E6B}"/>
              </a:ext>
            </a:extLst>
          </p:cNvPr>
          <p:cNvSpPr txBox="1"/>
          <p:nvPr/>
        </p:nvSpPr>
        <p:spPr>
          <a:xfrm>
            <a:off x="1961048" y="233645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問題⑦</a:t>
            </a:r>
            <a:r>
              <a:rPr lang="ja-JP" altLang="en-US" sz="4800" b="1" dirty="0">
                <a:latin typeface="+mj-ea"/>
                <a:ea typeface="+mj-ea"/>
              </a:rPr>
              <a:t>スイレン</a:t>
            </a:r>
            <a:r>
              <a:rPr kumimoji="1" lang="ja-JP" altLang="en-US" sz="4800" b="1" dirty="0">
                <a:latin typeface="+mj-ea"/>
                <a:ea typeface="+mj-ea"/>
              </a:rPr>
              <a:t>の花はどっち？</a:t>
            </a:r>
          </a:p>
        </p:txBody>
      </p:sp>
    </p:spTree>
    <p:extLst>
      <p:ext uri="{BB962C8B-B14F-4D97-AF65-F5344CB8AC3E}">
        <p14:creationId xmlns:p14="http://schemas.microsoft.com/office/powerpoint/2010/main" val="333660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4">
            <a:extLst>
              <a:ext uri="{FF2B5EF4-FFF2-40B4-BE49-F238E27FC236}">
                <a16:creationId xmlns:a16="http://schemas.microsoft.com/office/drawing/2014/main" id="{D74A039C-76F2-216D-61FE-55F79371F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48" y="1796937"/>
            <a:ext cx="4954640" cy="371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>
            <a:extLst>
              <a:ext uri="{FF2B5EF4-FFF2-40B4-BE49-F238E27FC236}">
                <a16:creationId xmlns:a16="http://schemas.microsoft.com/office/drawing/2014/main" id="{AA9661BC-59D8-D23F-8EE5-17AD0DF8D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802378"/>
            <a:ext cx="4954640" cy="371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答え⑦右側がスイレン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0B84A2C-9666-00B0-3993-7F3237263C02}"/>
              </a:ext>
            </a:extLst>
          </p:cNvPr>
          <p:cNvSpPr txBox="1"/>
          <p:nvPr/>
        </p:nvSpPr>
        <p:spPr>
          <a:xfrm>
            <a:off x="7746718" y="474144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スイレン</a:t>
            </a:r>
            <a:endParaRPr kumimoji="1" lang="ja-JP" altLang="en-US" sz="4800" b="1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5BE71B5-92E8-177F-70AE-1CD075BD1FE6}"/>
              </a:ext>
            </a:extLst>
          </p:cNvPr>
          <p:cNvSpPr txBox="1"/>
          <p:nvPr/>
        </p:nvSpPr>
        <p:spPr>
          <a:xfrm>
            <a:off x="2627437" y="474144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ハス</a:t>
            </a: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95080769-97DA-5A17-E919-270D0DAE2DBB}"/>
              </a:ext>
            </a:extLst>
          </p:cNvPr>
          <p:cNvSpPr/>
          <p:nvPr/>
        </p:nvSpPr>
        <p:spPr bwMode="auto">
          <a:xfrm>
            <a:off x="8574979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>
            <a:extLst>
              <a:ext uri="{FF2B5EF4-FFF2-40B4-BE49-F238E27FC236}">
                <a16:creationId xmlns:a16="http://schemas.microsoft.com/office/drawing/2014/main" id="{F203E5CA-C946-C7A1-FBBB-13727780EBCF}"/>
              </a:ext>
            </a:extLst>
          </p:cNvPr>
          <p:cNvSpPr/>
          <p:nvPr/>
        </p:nvSpPr>
        <p:spPr bwMode="auto">
          <a:xfrm>
            <a:off x="2665284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EB1E0A6-1395-658F-3DAF-3B47951BBC98}"/>
              </a:ext>
            </a:extLst>
          </p:cNvPr>
          <p:cNvSpPr txBox="1"/>
          <p:nvPr/>
        </p:nvSpPr>
        <p:spPr>
          <a:xfrm>
            <a:off x="1496791" y="5876969"/>
            <a:ext cx="9417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水面に浮かんでいるのがスイレンですね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9305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11E02E-03D7-D646-6EBC-0C1E978D681A}"/>
              </a:ext>
            </a:extLst>
          </p:cNvPr>
          <p:cNvSpPr txBox="1"/>
          <p:nvPr/>
        </p:nvSpPr>
        <p:spPr>
          <a:xfrm>
            <a:off x="1961048" y="233645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問題⑧マツバギクの花はどっち？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BB2D502-8B37-75C2-6842-A91B5BD27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26" y="1795228"/>
            <a:ext cx="4935062" cy="37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2">
            <a:extLst>
              <a:ext uri="{FF2B5EF4-FFF2-40B4-BE49-F238E27FC236}">
                <a16:creationId xmlns:a16="http://schemas.microsoft.com/office/drawing/2014/main" id="{077993DC-6015-8B56-D745-BEE68B35F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5227"/>
            <a:ext cx="4935062" cy="37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2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AE2D2BBF-0217-4A7F-1F0D-DD781BE40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5227"/>
            <a:ext cx="4935062" cy="37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>
            <a:extLst>
              <a:ext uri="{FF2B5EF4-FFF2-40B4-BE49-F238E27FC236}">
                <a16:creationId xmlns:a16="http://schemas.microsoft.com/office/drawing/2014/main" id="{CEECC6A9-1492-1E79-55A1-C5E70F73A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26" y="1795228"/>
            <a:ext cx="4935062" cy="370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答え⑧左側がマツバギク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654EB2C-1ADF-BA89-BD2D-74A214AD3831}"/>
              </a:ext>
            </a:extLst>
          </p:cNvPr>
          <p:cNvSpPr txBox="1"/>
          <p:nvPr/>
        </p:nvSpPr>
        <p:spPr>
          <a:xfrm>
            <a:off x="7438941" y="474144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サイネリア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F27DF5C-7712-E12E-3D03-F6F01433BCFF}"/>
              </a:ext>
            </a:extLst>
          </p:cNvPr>
          <p:cNvSpPr txBox="1"/>
          <p:nvPr/>
        </p:nvSpPr>
        <p:spPr>
          <a:xfrm>
            <a:off x="1704108" y="474144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マツバギク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797E369-C84A-6A56-D15C-4938784A50FB}"/>
              </a:ext>
            </a:extLst>
          </p:cNvPr>
          <p:cNvSpPr txBox="1"/>
          <p:nvPr/>
        </p:nvSpPr>
        <p:spPr>
          <a:xfrm>
            <a:off x="3035677" y="5876969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花びらの太さが違いますね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21508" name="円: 塗りつぶしなし 21507">
            <a:extLst>
              <a:ext uri="{FF2B5EF4-FFF2-40B4-BE49-F238E27FC236}">
                <a16:creationId xmlns:a16="http://schemas.microsoft.com/office/drawing/2014/main" id="{3B061DE7-8583-5B76-D03D-393F43A7F03D}"/>
              </a:ext>
            </a:extLst>
          </p:cNvPr>
          <p:cNvSpPr/>
          <p:nvPr/>
        </p:nvSpPr>
        <p:spPr bwMode="auto">
          <a:xfrm>
            <a:off x="2840147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09" name="乗算記号 21508">
            <a:extLst>
              <a:ext uri="{FF2B5EF4-FFF2-40B4-BE49-F238E27FC236}">
                <a16:creationId xmlns:a16="http://schemas.microsoft.com/office/drawing/2014/main" id="{CA4700E4-D009-076B-222B-05F2F514DCAD}"/>
              </a:ext>
            </a:extLst>
          </p:cNvPr>
          <p:cNvSpPr/>
          <p:nvPr/>
        </p:nvSpPr>
        <p:spPr bwMode="auto">
          <a:xfrm>
            <a:off x="8410748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216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9EBF8C-7F0D-1898-6D85-902BD502B9A4}"/>
              </a:ext>
            </a:extLst>
          </p:cNvPr>
          <p:cNvSpPr txBox="1"/>
          <p:nvPr/>
        </p:nvSpPr>
        <p:spPr>
          <a:xfrm>
            <a:off x="1961048" y="233645"/>
            <a:ext cx="1003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問題⑨ハナショウブの花はどっち？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5556F77E-EEFA-456B-48DA-AC161E6E6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3471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6" name="Picture 2">
            <a:extLst>
              <a:ext uri="{FF2B5EF4-FFF2-40B4-BE49-F238E27FC236}">
                <a16:creationId xmlns:a16="http://schemas.microsoft.com/office/drawing/2014/main" id="{439CFE3B-BBCB-8685-60F6-421684F8F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3685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83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4D917B3C-8A16-FCC8-B69C-3ABD8370D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3685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89FD58D9-EF83-05AE-B9F7-A1C9992C4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3471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答え⑨左側がハナショウブ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CD6A941-11F0-8FF3-27DF-8426F9293AD8}"/>
              </a:ext>
            </a:extLst>
          </p:cNvPr>
          <p:cNvSpPr txBox="1"/>
          <p:nvPr/>
        </p:nvSpPr>
        <p:spPr>
          <a:xfrm>
            <a:off x="6823389" y="47414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ムラサキハナナ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4128CE-ADC4-7BF2-2F01-FD332F268114}"/>
              </a:ext>
            </a:extLst>
          </p:cNvPr>
          <p:cNvSpPr txBox="1"/>
          <p:nvPr/>
        </p:nvSpPr>
        <p:spPr>
          <a:xfrm>
            <a:off x="1396333" y="474144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ハナショウブ</a:t>
            </a:r>
            <a:endParaRPr kumimoji="1" lang="ja-JP" altLang="en-US" sz="4800" b="1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E4799A5-0AC4-F2A7-BD9B-BB357576742A}"/>
              </a:ext>
            </a:extLst>
          </p:cNvPr>
          <p:cNvSpPr txBox="1"/>
          <p:nvPr/>
        </p:nvSpPr>
        <p:spPr>
          <a:xfrm>
            <a:off x="2779199" y="5876969"/>
            <a:ext cx="6853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立派な花びらがそっくりです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5FAF1B4E-1EEF-4D46-7E1D-8D5B7100F287}"/>
              </a:ext>
            </a:extLst>
          </p:cNvPr>
          <p:cNvSpPr/>
          <p:nvPr/>
        </p:nvSpPr>
        <p:spPr bwMode="auto">
          <a:xfrm>
            <a:off x="2840147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乗算記号 35">
            <a:extLst>
              <a:ext uri="{FF2B5EF4-FFF2-40B4-BE49-F238E27FC236}">
                <a16:creationId xmlns:a16="http://schemas.microsoft.com/office/drawing/2014/main" id="{02543B55-CCA3-E8D2-94B8-2E623059EBE4}"/>
              </a:ext>
            </a:extLst>
          </p:cNvPr>
          <p:cNvSpPr/>
          <p:nvPr/>
        </p:nvSpPr>
        <p:spPr bwMode="auto">
          <a:xfrm>
            <a:off x="8410748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914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7B66FC6-ED18-95F8-4892-CD0631E4BD7A}"/>
              </a:ext>
            </a:extLst>
          </p:cNvPr>
          <p:cNvSpPr txBox="1"/>
          <p:nvPr/>
        </p:nvSpPr>
        <p:spPr>
          <a:xfrm>
            <a:off x="1961048" y="23364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問題①牡丹の花はどっち？</a:t>
            </a:r>
          </a:p>
        </p:txBody>
      </p:sp>
      <p:pic>
        <p:nvPicPr>
          <p:cNvPr id="2" name="Picture 4" descr="ボタンの写真画像1">
            <a:extLst>
              <a:ext uri="{FF2B5EF4-FFF2-40B4-BE49-F238E27FC236}">
                <a16:creationId xmlns:a16="http://schemas.microsoft.com/office/drawing/2014/main" id="{514223D7-7320-6DB3-D62F-DFD3ED8E9B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80237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FFFC151F-4F1A-5F91-6070-9BBB72C7A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9545CA-7896-53DD-CD4A-39D01A71484E}"/>
              </a:ext>
            </a:extLst>
          </p:cNvPr>
          <p:cNvSpPr txBox="1"/>
          <p:nvPr/>
        </p:nvSpPr>
        <p:spPr>
          <a:xfrm>
            <a:off x="1961048" y="233645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問題⑩ベゴニアの花はどっち？</a:t>
            </a:r>
          </a:p>
        </p:txBody>
      </p:sp>
      <p:pic>
        <p:nvPicPr>
          <p:cNvPr id="11" name="Picture 2" descr="ゼラニウムの写真画像">
            <a:extLst>
              <a:ext uri="{FF2B5EF4-FFF2-40B4-BE49-F238E27FC236}">
                <a16:creationId xmlns:a16="http://schemas.microsoft.com/office/drawing/2014/main" id="{7BD24E9E-33C1-1EF0-EACF-DE8D17917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08" y="179522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2" name="Picture 2" descr="ベゴニアの写真画像2">
            <a:extLst>
              <a:ext uri="{FF2B5EF4-FFF2-40B4-BE49-F238E27FC236}">
                <a16:creationId xmlns:a16="http://schemas.microsoft.com/office/drawing/2014/main" id="{07ECBB8B-8DD7-55B5-ECE6-FD7CF8B5B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030" y="1802378"/>
            <a:ext cx="4924191" cy="369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95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ベゴニアの写真画像2">
            <a:extLst>
              <a:ext uri="{FF2B5EF4-FFF2-40B4-BE49-F238E27FC236}">
                <a16:creationId xmlns:a16="http://schemas.microsoft.com/office/drawing/2014/main" id="{741BAFDA-C483-C270-4584-69E20D863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030" y="1802378"/>
            <a:ext cx="4924191" cy="369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ゼラニウムの写真画像">
            <a:extLst>
              <a:ext uri="{FF2B5EF4-FFF2-40B4-BE49-F238E27FC236}">
                <a16:creationId xmlns:a16="http://schemas.microsoft.com/office/drawing/2014/main" id="{6F7348D2-35C4-F65A-221F-D041B930F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08" y="179522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答え⑩右側がベゴニア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5C713EF-7B47-3FF1-5F20-D08A2D2528BD}"/>
              </a:ext>
            </a:extLst>
          </p:cNvPr>
          <p:cNvSpPr txBox="1"/>
          <p:nvPr/>
        </p:nvSpPr>
        <p:spPr>
          <a:xfrm>
            <a:off x="7746718" y="474144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ベゴニア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8CC6E6A-21C4-E83E-7354-CF12CB07E116}"/>
              </a:ext>
            </a:extLst>
          </p:cNvPr>
          <p:cNvSpPr txBox="1"/>
          <p:nvPr/>
        </p:nvSpPr>
        <p:spPr>
          <a:xfrm>
            <a:off x="1704108" y="474144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ゼラニウム</a:t>
            </a: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5E9328E4-ECBA-B560-7CE9-D3A50CE52EA5}"/>
              </a:ext>
            </a:extLst>
          </p:cNvPr>
          <p:cNvSpPr/>
          <p:nvPr/>
        </p:nvSpPr>
        <p:spPr bwMode="auto">
          <a:xfrm>
            <a:off x="8574979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>
            <a:extLst>
              <a:ext uri="{FF2B5EF4-FFF2-40B4-BE49-F238E27FC236}">
                <a16:creationId xmlns:a16="http://schemas.microsoft.com/office/drawing/2014/main" id="{3D1C30D5-F076-5895-C868-A81B89493A05}"/>
              </a:ext>
            </a:extLst>
          </p:cNvPr>
          <p:cNvSpPr/>
          <p:nvPr/>
        </p:nvSpPr>
        <p:spPr bwMode="auto">
          <a:xfrm>
            <a:off x="2665284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C638962-19BC-21E2-F949-A3282C50B7F4}"/>
              </a:ext>
            </a:extLst>
          </p:cNvPr>
          <p:cNvSpPr txBox="1"/>
          <p:nvPr/>
        </p:nvSpPr>
        <p:spPr>
          <a:xfrm>
            <a:off x="2779203" y="5876969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どちらもかわいい花びらです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6863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361096" y="1200045"/>
            <a:ext cx="114698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  <a:latin typeface="+mj-ea"/>
                <a:ea typeface="+mj-ea"/>
              </a:rPr>
              <a:t>お疲れさまでした</a:t>
            </a:r>
            <a:endParaRPr lang="en-US" altLang="ja-JP" sz="80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8000" b="1" dirty="0">
                <a:solidFill>
                  <a:srgbClr val="FFFF00"/>
                </a:solidFill>
                <a:latin typeface="+mj-ea"/>
                <a:ea typeface="+mj-ea"/>
              </a:rPr>
              <a:t>何問正解できましたか？</a:t>
            </a:r>
            <a:endParaRPr kumimoji="1" lang="en-US" altLang="ja-JP" sz="8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E2AA05-0992-6564-1C88-E33FC5293206}"/>
              </a:ext>
            </a:extLst>
          </p:cNvPr>
          <p:cNvGrpSpPr/>
          <p:nvPr/>
        </p:nvGrpSpPr>
        <p:grpSpPr>
          <a:xfrm>
            <a:off x="10155522" y="4398530"/>
            <a:ext cx="1298921" cy="2190681"/>
            <a:chOff x="1003320" y="6592466"/>
            <a:chExt cx="1331771" cy="224608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967C059-C1DB-BD53-FA51-C98C947512B3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9E4298E9-A8FB-3967-475A-DE3FE71DD14F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F373498-5B13-569F-BD27-11DD1C2EE73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720935F-F1B3-9B64-C877-1D98472D92C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28E6BCFD-A1BE-8A4D-E4E4-83A50B09110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AC4012CE-955D-CB7A-EE7F-D8A548EB042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E5E13FC-DEED-F85F-5F73-5BCEDAE76A6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A6DD87A9-BEA7-A789-F64F-D608A9FB7BF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A81F6D7-CB3B-5050-49F1-0375753EF89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B606D64A-CBA2-3809-FB81-F2C93B10762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DD953FFE-4775-15DD-3839-73D8FD929901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760FECF-A20D-ED94-5A72-65DF4140B885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8D0043C-64CC-08DA-5388-9CE9C56BEDCC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978DD8A-2DAD-B73D-BA62-A2C2476322D7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F06786A0-3DC9-777D-C110-D0957E3F10AE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440CA02A-BD3D-D96C-815B-3E32C396A9E4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80EA4D1C-B70D-0154-BD17-613C5903BBC0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202E8120-0E73-5485-EE83-1DF6397FD72A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6">
              <a:extLst>
                <a:ext uri="{FF2B5EF4-FFF2-40B4-BE49-F238E27FC236}">
                  <a16:creationId xmlns:a16="http://schemas.microsoft.com/office/drawing/2014/main" id="{B709F905-62A0-E727-7C1D-BD1763BC06F5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6D0A271-BC99-7B26-4ABC-300269C6B0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158D249-4468-4DAA-DF4C-7A2A23C31B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AF7E2585-7988-4D90-0233-D34BEF86DCC5}"/>
              </a:ext>
            </a:extLst>
          </p:cNvPr>
          <p:cNvSpPr/>
          <p:nvPr/>
        </p:nvSpPr>
        <p:spPr bwMode="auto">
          <a:xfrm>
            <a:off x="1643672" y="3880949"/>
            <a:ext cx="7908691" cy="1956211"/>
          </a:xfrm>
          <a:prstGeom prst="wedgeRoundRectCallout">
            <a:avLst>
              <a:gd name="adj1" fmla="val 56210"/>
              <a:gd name="adj2" fmla="val 34184"/>
              <a:gd name="adj3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4E9A3F4-BB09-4C54-F8EB-B1261BB89221}"/>
              </a:ext>
            </a:extLst>
          </p:cNvPr>
          <p:cNvSpPr txBox="1"/>
          <p:nvPr/>
        </p:nvSpPr>
        <p:spPr>
          <a:xfrm>
            <a:off x="2427920" y="419733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パッとみると似すぎて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lang="ja-JP" altLang="en-US" sz="4000" b="1" dirty="0">
                <a:latin typeface="+mj-ea"/>
                <a:ea typeface="+mj-ea"/>
              </a:rPr>
              <a:t>わからない花も多いですね</a:t>
            </a:r>
            <a:endParaRPr lang="en-US" altLang="ja-JP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150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答え①右側が牡丹</a:t>
            </a:r>
          </a:p>
        </p:txBody>
      </p:sp>
      <p:pic>
        <p:nvPicPr>
          <p:cNvPr id="5" name="Picture 4" descr="ボタンの写真画像1">
            <a:extLst>
              <a:ext uri="{FF2B5EF4-FFF2-40B4-BE49-F238E27FC236}">
                <a16:creationId xmlns:a16="http://schemas.microsoft.com/office/drawing/2014/main" id="{F2832862-7CCB-3545-36DC-CBC44873F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80237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34652ECB-BB83-5226-D376-02D8247A2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94CC38B-29D1-439F-6B43-FF6BA74157F0}"/>
              </a:ext>
            </a:extLst>
          </p:cNvPr>
          <p:cNvSpPr txBox="1"/>
          <p:nvPr/>
        </p:nvSpPr>
        <p:spPr>
          <a:xfrm>
            <a:off x="8362270" y="474144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牡丹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8222D8-6AC8-7222-6F4E-3650D8E60917}"/>
              </a:ext>
            </a:extLst>
          </p:cNvPr>
          <p:cNvSpPr txBox="1"/>
          <p:nvPr/>
        </p:nvSpPr>
        <p:spPr>
          <a:xfrm>
            <a:off x="2627437" y="474144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バラ</a:t>
            </a: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FF58F6A5-F663-150B-2D4C-2B96692F012B}"/>
              </a:ext>
            </a:extLst>
          </p:cNvPr>
          <p:cNvSpPr/>
          <p:nvPr/>
        </p:nvSpPr>
        <p:spPr bwMode="auto">
          <a:xfrm>
            <a:off x="8574979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乗算記号 13">
            <a:extLst>
              <a:ext uri="{FF2B5EF4-FFF2-40B4-BE49-F238E27FC236}">
                <a16:creationId xmlns:a16="http://schemas.microsoft.com/office/drawing/2014/main" id="{3A2CEB6B-935A-7591-2384-BBABA7065F87}"/>
              </a:ext>
            </a:extLst>
          </p:cNvPr>
          <p:cNvSpPr/>
          <p:nvPr/>
        </p:nvSpPr>
        <p:spPr bwMode="auto">
          <a:xfrm>
            <a:off x="2665284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7C026C5-2628-1F36-EEAD-9BB7E6B69D92}"/>
              </a:ext>
            </a:extLst>
          </p:cNvPr>
          <p:cNvSpPr txBox="1"/>
          <p:nvPr/>
        </p:nvSpPr>
        <p:spPr>
          <a:xfrm>
            <a:off x="983821" y="5876969"/>
            <a:ext cx="10443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どちらも花びらが多いので紛らわしいですね</a:t>
            </a:r>
          </a:p>
        </p:txBody>
      </p:sp>
    </p:spTree>
    <p:extLst>
      <p:ext uri="{BB962C8B-B14F-4D97-AF65-F5344CB8AC3E}">
        <p14:creationId xmlns:p14="http://schemas.microsoft.com/office/powerpoint/2010/main" val="6467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171F2C-FE77-ADE2-4FBC-6898B2B12B36}"/>
              </a:ext>
            </a:extLst>
          </p:cNvPr>
          <p:cNvSpPr txBox="1"/>
          <p:nvPr/>
        </p:nvSpPr>
        <p:spPr>
          <a:xfrm>
            <a:off x="1961048" y="233645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問題②サクラの花はどっち？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4B75A63-FDF8-1C12-7B3D-345CBC12F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DE68FBB0-A9DE-D095-C2A0-0ED736B58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722" y="179522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答え②</a:t>
            </a:r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左側がサクラ</a:t>
            </a:r>
          </a:p>
        </p:txBody>
      </p:sp>
      <p:pic>
        <p:nvPicPr>
          <p:cNvPr id="33" name="Picture 2">
            <a:extLst>
              <a:ext uri="{FF2B5EF4-FFF2-40B4-BE49-F238E27FC236}">
                <a16:creationId xmlns:a16="http://schemas.microsoft.com/office/drawing/2014/main" id="{5ACB152C-E0EA-30BD-C810-A16C95743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>
            <a:extLst>
              <a:ext uri="{FF2B5EF4-FFF2-40B4-BE49-F238E27FC236}">
                <a16:creationId xmlns:a16="http://schemas.microsoft.com/office/drawing/2014/main" id="{29967C72-59F6-A0A9-4B1F-390AF3769B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722" y="1795228"/>
            <a:ext cx="4940131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2B68C193-3B51-74E5-DBCE-8536ABF50FCD}"/>
              </a:ext>
            </a:extLst>
          </p:cNvPr>
          <p:cNvSpPr/>
          <p:nvPr/>
        </p:nvSpPr>
        <p:spPr bwMode="auto">
          <a:xfrm>
            <a:off x="2840147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乗算記号 35">
            <a:extLst>
              <a:ext uri="{FF2B5EF4-FFF2-40B4-BE49-F238E27FC236}">
                <a16:creationId xmlns:a16="http://schemas.microsoft.com/office/drawing/2014/main" id="{F57CEE5F-773B-FEDD-7A3F-57D8A518E54E}"/>
              </a:ext>
            </a:extLst>
          </p:cNvPr>
          <p:cNvSpPr/>
          <p:nvPr/>
        </p:nvSpPr>
        <p:spPr bwMode="auto">
          <a:xfrm>
            <a:off x="8410748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4C02E0F-601D-047A-412B-4AFB1D331A41}"/>
              </a:ext>
            </a:extLst>
          </p:cNvPr>
          <p:cNvSpPr txBox="1"/>
          <p:nvPr/>
        </p:nvSpPr>
        <p:spPr>
          <a:xfrm>
            <a:off x="8362270" y="474144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ウメ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B37955C-4B1E-EF7E-607D-C7579E191059}"/>
              </a:ext>
            </a:extLst>
          </p:cNvPr>
          <p:cNvSpPr txBox="1"/>
          <p:nvPr/>
        </p:nvSpPr>
        <p:spPr>
          <a:xfrm>
            <a:off x="2319662" y="474144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サクラ</a:t>
            </a:r>
            <a:endParaRPr kumimoji="1" lang="ja-JP" altLang="en-US" sz="4800" b="1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FF6E3F8-AEB0-8C24-2E19-F9BD7EFBB6DA}"/>
              </a:ext>
            </a:extLst>
          </p:cNvPr>
          <p:cNvSpPr txBox="1"/>
          <p:nvPr/>
        </p:nvSpPr>
        <p:spPr>
          <a:xfrm>
            <a:off x="2009747" y="5876969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色が似ているので紛らわしいですね</a:t>
            </a:r>
          </a:p>
        </p:txBody>
      </p:sp>
    </p:spTree>
    <p:extLst>
      <p:ext uri="{BB962C8B-B14F-4D97-AF65-F5344CB8AC3E}">
        <p14:creationId xmlns:p14="http://schemas.microsoft.com/office/powerpoint/2010/main" val="380720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144123-0AA5-B804-A22D-1908804C91DD}"/>
              </a:ext>
            </a:extLst>
          </p:cNvPr>
          <p:cNvSpPr txBox="1"/>
          <p:nvPr/>
        </p:nvSpPr>
        <p:spPr>
          <a:xfrm>
            <a:off x="1961048" y="233645"/>
            <a:ext cx="88024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問題③ランタナの花はどっち？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FFAD488-F4C6-E6BA-30D3-078C36562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4D2071C0-9D53-EAA2-084E-34E40973B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15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>
            <a:extLst>
              <a:ext uri="{FF2B5EF4-FFF2-40B4-BE49-F238E27FC236}">
                <a16:creationId xmlns:a16="http://schemas.microsoft.com/office/drawing/2014/main" id="{1D978191-C8CA-183F-C75D-AFF799007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8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>
            <a:extLst>
              <a:ext uri="{FF2B5EF4-FFF2-40B4-BE49-F238E27FC236}">
                <a16:creationId xmlns:a16="http://schemas.microsoft.com/office/drawing/2014/main" id="{402750F6-3991-6D10-604A-298FCD27E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90" y="1795228"/>
            <a:ext cx="4940130" cy="370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答え③右側がランタナ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39EF216-A9C0-4810-78B1-A101BBC8DCBE}"/>
              </a:ext>
            </a:extLst>
          </p:cNvPr>
          <p:cNvSpPr txBox="1"/>
          <p:nvPr/>
        </p:nvSpPr>
        <p:spPr>
          <a:xfrm>
            <a:off x="7746718" y="474144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ランタナ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4C5DE04-12AB-C497-5258-680C9FD308D0}"/>
              </a:ext>
            </a:extLst>
          </p:cNvPr>
          <p:cNvSpPr txBox="1"/>
          <p:nvPr/>
        </p:nvSpPr>
        <p:spPr>
          <a:xfrm>
            <a:off x="2011885" y="474144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アジサイ</a:t>
            </a: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327F4EE6-C2DA-1D39-3391-483627E59F28}"/>
              </a:ext>
            </a:extLst>
          </p:cNvPr>
          <p:cNvSpPr/>
          <p:nvPr/>
        </p:nvSpPr>
        <p:spPr bwMode="auto">
          <a:xfrm>
            <a:off x="8574979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>
            <a:extLst>
              <a:ext uri="{FF2B5EF4-FFF2-40B4-BE49-F238E27FC236}">
                <a16:creationId xmlns:a16="http://schemas.microsoft.com/office/drawing/2014/main" id="{61AEA0C3-94DF-6EC1-AE3D-087A7E3554A3}"/>
              </a:ext>
            </a:extLst>
          </p:cNvPr>
          <p:cNvSpPr/>
          <p:nvPr/>
        </p:nvSpPr>
        <p:spPr bwMode="auto">
          <a:xfrm>
            <a:off x="2665284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C799BFF-4313-2CD1-F0A7-E046FB880205}"/>
              </a:ext>
            </a:extLst>
          </p:cNvPr>
          <p:cNvSpPr txBox="1"/>
          <p:nvPr/>
        </p:nvSpPr>
        <p:spPr>
          <a:xfrm>
            <a:off x="1753270" y="5876969"/>
            <a:ext cx="89050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アジサイもいろいろな種類があります</a:t>
            </a:r>
          </a:p>
        </p:txBody>
      </p:sp>
    </p:spTree>
    <p:extLst>
      <p:ext uri="{BB962C8B-B14F-4D97-AF65-F5344CB8AC3E}">
        <p14:creationId xmlns:p14="http://schemas.microsoft.com/office/powerpoint/2010/main" val="382072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96AC92-AFC9-6DE0-9C0F-75C0829E3FCF}"/>
              </a:ext>
            </a:extLst>
          </p:cNvPr>
          <p:cNvSpPr txBox="1"/>
          <p:nvPr/>
        </p:nvSpPr>
        <p:spPr>
          <a:xfrm>
            <a:off x="1961048" y="233645"/>
            <a:ext cx="9417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問題④キンセンカの花はどっち？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53CB0AA6-0F67-A709-E1C0-1065CAC77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41" y="1789211"/>
            <a:ext cx="4919847" cy="36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>
            <a:extLst>
              <a:ext uri="{FF2B5EF4-FFF2-40B4-BE49-F238E27FC236}">
                <a16:creationId xmlns:a16="http://schemas.microsoft.com/office/drawing/2014/main" id="{A9C2E6AF-62CF-8D4A-0D08-C8055C20E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55" y="1774353"/>
            <a:ext cx="4959466" cy="37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18404AAC-EA4A-CE81-56B9-774DF2521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55" y="1774353"/>
            <a:ext cx="4959466" cy="37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Picture 4">
            <a:extLst>
              <a:ext uri="{FF2B5EF4-FFF2-40B4-BE49-F238E27FC236}">
                <a16:creationId xmlns:a16="http://schemas.microsoft.com/office/drawing/2014/main" id="{F670F512-F0C7-E503-67EE-77E8D5A13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41" y="1789211"/>
            <a:ext cx="4919847" cy="36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答え④左側がキンセンカ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A9B1DEE-0DA3-4A22-0BA2-453EC50D0DE1}"/>
              </a:ext>
            </a:extLst>
          </p:cNvPr>
          <p:cNvSpPr txBox="1"/>
          <p:nvPr/>
        </p:nvSpPr>
        <p:spPr>
          <a:xfrm>
            <a:off x="7131165" y="474144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ムギワラギク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05F7030-1A21-41DA-FE93-F55A7096795D}"/>
              </a:ext>
            </a:extLst>
          </p:cNvPr>
          <p:cNvSpPr txBox="1"/>
          <p:nvPr/>
        </p:nvSpPr>
        <p:spPr>
          <a:xfrm>
            <a:off x="1704109" y="474144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effectLst>
                  <a:glow rad="127000">
                    <a:schemeClr val="bg1"/>
                  </a:glow>
                </a:effectLst>
                <a:latin typeface="+mj-ea"/>
                <a:ea typeface="+mj-ea"/>
              </a:rPr>
              <a:t>キンセンカ</a:t>
            </a:r>
            <a:endParaRPr kumimoji="1" lang="ja-JP" altLang="en-US" sz="4800" b="1" dirty="0">
              <a:effectLst>
                <a:glow rad="1270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12291" name="テキスト ボックス 12290">
            <a:extLst>
              <a:ext uri="{FF2B5EF4-FFF2-40B4-BE49-F238E27FC236}">
                <a16:creationId xmlns:a16="http://schemas.microsoft.com/office/drawing/2014/main" id="{B9DDD8E6-B502-36B7-C9CD-29C5F0B8FD13}"/>
              </a:ext>
            </a:extLst>
          </p:cNvPr>
          <p:cNvSpPr txBox="1"/>
          <p:nvPr/>
        </p:nvSpPr>
        <p:spPr>
          <a:xfrm>
            <a:off x="2779185" y="5876969"/>
            <a:ext cx="68531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花びらの多さだけ似ています</a:t>
            </a:r>
          </a:p>
        </p:txBody>
      </p:sp>
      <p:sp>
        <p:nvSpPr>
          <p:cNvPr id="12292" name="円: 塗りつぶしなし 12291">
            <a:extLst>
              <a:ext uri="{FF2B5EF4-FFF2-40B4-BE49-F238E27FC236}">
                <a16:creationId xmlns:a16="http://schemas.microsoft.com/office/drawing/2014/main" id="{7886E200-9C55-15C6-7A4B-D0B3651A65CC}"/>
              </a:ext>
            </a:extLst>
          </p:cNvPr>
          <p:cNvSpPr/>
          <p:nvPr/>
        </p:nvSpPr>
        <p:spPr bwMode="auto">
          <a:xfrm>
            <a:off x="2840147" y="1314485"/>
            <a:ext cx="990352" cy="990352"/>
          </a:xfrm>
          <a:prstGeom prst="donut">
            <a:avLst/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93" name="乗算記号 12292">
            <a:extLst>
              <a:ext uri="{FF2B5EF4-FFF2-40B4-BE49-F238E27FC236}">
                <a16:creationId xmlns:a16="http://schemas.microsoft.com/office/drawing/2014/main" id="{91860101-4F61-DFB9-DE49-33C0379485CE}"/>
              </a:ext>
            </a:extLst>
          </p:cNvPr>
          <p:cNvSpPr/>
          <p:nvPr/>
        </p:nvSpPr>
        <p:spPr bwMode="auto">
          <a:xfrm>
            <a:off x="8410748" y="1139622"/>
            <a:ext cx="1340078" cy="1340078"/>
          </a:xfrm>
          <a:prstGeom prst="mathMultiply">
            <a:avLst>
              <a:gd name="adj1" fmla="val 19762"/>
            </a:avLst>
          </a:prstGeom>
          <a:solidFill>
            <a:srgbClr val="FF0000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593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</Words>
  <Application>Microsoft Office PowerPoint</Application>
  <PresentationFormat>ワイド画面</PresentationFormat>
  <Paragraphs>59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anm046_植物クイズ～似ている花</dc:title>
  <dc:subject>anm046_植物クイズ～似ている花</dc:subject>
  <dc:creator>でじけろお</dc:creator>
  <cp:lastModifiedBy/>
  <cp:revision>1</cp:revision>
  <dcterms:created xsi:type="dcterms:W3CDTF">2017-10-06T02:08:43Z</dcterms:created>
  <dcterms:modified xsi:type="dcterms:W3CDTF">2024-04-03T08:58:30Z</dcterms:modified>
  <cp:category/>
  <cp:version>1</cp:version>
</cp:coreProperties>
</file>